
<file path=[Content_Types].xml><?xml version="1.0" encoding="utf-8"?>
<Types xmlns="http://schemas.openxmlformats.org/package/2006/content-types">
  <Default Extension="jfif"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4"/>
  </p:sldMasterIdLst>
  <p:notesMasterIdLst>
    <p:notesMasterId r:id="rId18"/>
  </p:notesMasterIdLst>
  <p:handoutMasterIdLst>
    <p:handoutMasterId r:id="rId19"/>
  </p:handoutMasterIdLst>
  <p:sldIdLst>
    <p:sldId id="338" r:id="rId5"/>
    <p:sldId id="327" r:id="rId6"/>
    <p:sldId id="315" r:id="rId7"/>
    <p:sldId id="329" r:id="rId8"/>
    <p:sldId id="302" r:id="rId9"/>
    <p:sldId id="339" r:id="rId10"/>
    <p:sldId id="340" r:id="rId11"/>
    <p:sldId id="341" r:id="rId12"/>
    <p:sldId id="345" r:id="rId13"/>
    <p:sldId id="344" r:id="rId14"/>
    <p:sldId id="342" r:id="rId15"/>
    <p:sldId id="343" r:id="rId16"/>
    <p:sldId id="30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5033" autoAdjust="0"/>
  </p:normalViewPr>
  <p:slideViewPr>
    <p:cSldViewPr snapToGrid="0">
      <p:cViewPr varScale="1">
        <p:scale>
          <a:sx n="82" d="100"/>
          <a:sy n="82" d="100"/>
        </p:scale>
        <p:origin x="634" y="53"/>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9/28/2025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9/28/2025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00220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810971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2256312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84782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2625061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356193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87792013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61938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1409194673"/>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13958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91254852"/>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52846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795884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766960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39745993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323909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196543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68973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58962061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9/28/2025</a:t>
            </a:fld>
            <a:endParaRPr lang="en-US" dirty="0"/>
          </a:p>
        </p:txBody>
      </p:sp>
    </p:spTree>
    <p:extLst>
      <p:ext uri="{BB962C8B-B14F-4D97-AF65-F5344CB8AC3E}">
        <p14:creationId xmlns:p14="http://schemas.microsoft.com/office/powerpoint/2010/main" val="35303045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9/28/2025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
        <p:nvSpPr>
          <p:cNvPr id="18" name="Date Placeholder 3">
            <a:extLst>
              <a:ext uri="{FF2B5EF4-FFF2-40B4-BE49-F238E27FC236}">
                <a16:creationId xmlns:a16="http://schemas.microsoft.com/office/drawing/2014/main" id="{2CD6B789-4B66-4BD0-9623-80E9542A65FE}"/>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9/28/2025</a:t>
            </a:fld>
            <a:endParaRPr lang="en-US" sz="1100" dirty="0">
              <a:solidFill>
                <a:schemeClr val="accent2"/>
              </a:solidFill>
            </a:endParaRPr>
          </a:p>
        </p:txBody>
      </p:sp>
      <p:sp>
        <p:nvSpPr>
          <p:cNvPr id="29" name="Footer Placeholder 4">
            <a:extLst>
              <a:ext uri="{FF2B5EF4-FFF2-40B4-BE49-F238E27FC236}">
                <a16:creationId xmlns:a16="http://schemas.microsoft.com/office/drawing/2014/main" id="{A3BB5234-44A4-4506-BD19-5808475EBB7F}"/>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30" name="Slide Number Placeholder 5">
            <a:extLst>
              <a:ext uri="{FF2B5EF4-FFF2-40B4-BE49-F238E27FC236}">
                <a16:creationId xmlns:a16="http://schemas.microsoft.com/office/drawing/2014/main" id="{68D89618-7EE9-46BF-BEAC-45E6F98ACA1A}"/>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30642590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9" r:id="rId20"/>
    <p:sldLayoutId id="2147483690" r:id="rId21"/>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1.jfi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1737A-B873-4D1D-8A41-5ABF5184BC8F}"/>
              </a:ext>
            </a:extLst>
          </p:cNvPr>
          <p:cNvSpPr>
            <a:spLocks noGrp="1"/>
          </p:cNvSpPr>
          <p:nvPr>
            <p:ph type="body" sz="quarter" idx="11"/>
          </p:nvPr>
        </p:nvSpPr>
        <p:spPr>
          <a:xfrm>
            <a:off x="6312871" y="4141999"/>
            <a:ext cx="4389341" cy="861497"/>
          </a:xfrm>
        </p:spPr>
        <p:txBody>
          <a:bodyPr>
            <a:normAutofit/>
          </a:bodyPr>
          <a:lstStyle/>
          <a:p>
            <a:pPr algn="r"/>
            <a:r>
              <a:rPr lang="en-US" b="0" dirty="0">
                <a:solidFill>
                  <a:schemeClr val="tx1"/>
                </a:solidFill>
              </a:rPr>
              <a:t>Surya Omar </a:t>
            </a:r>
          </a:p>
          <a:p>
            <a:pPr algn="r"/>
            <a:r>
              <a:rPr lang="en-IN" b="0" dirty="0"/>
              <a:t>STU6776a025447941735827493</a:t>
            </a:r>
            <a:endParaRPr lang="en-IN" b="0" dirty="0">
              <a:solidFill>
                <a:schemeClr val="tx1"/>
              </a:solidFill>
            </a:endParaRPr>
          </a:p>
        </p:txBody>
      </p:sp>
      <p:sp>
        <p:nvSpPr>
          <p:cNvPr id="4" name="Title 3">
            <a:extLst>
              <a:ext uri="{FF2B5EF4-FFF2-40B4-BE49-F238E27FC236}">
                <a16:creationId xmlns:a16="http://schemas.microsoft.com/office/drawing/2014/main" id="{92056599-CDAA-4367-BEF8-31D6E32518C8}"/>
              </a:ext>
            </a:extLst>
          </p:cNvPr>
          <p:cNvSpPr>
            <a:spLocks noGrp="1"/>
          </p:cNvSpPr>
          <p:nvPr>
            <p:ph type="title"/>
          </p:nvPr>
        </p:nvSpPr>
        <p:spPr>
          <a:xfrm>
            <a:off x="5215812" y="2050553"/>
            <a:ext cx="6095779" cy="743448"/>
          </a:xfrm>
        </p:spPr>
        <p:txBody>
          <a:bodyPr>
            <a:normAutofit fontScale="90000"/>
          </a:bodyPr>
          <a:lstStyle/>
          <a:p>
            <a:r>
              <a:rPr lang="en-GB" sz="3200" dirty="0"/>
              <a:t>Project Title -</a:t>
            </a:r>
            <a:r>
              <a:rPr lang="en-IN" b="1" dirty="0"/>
              <a:t>AIRBNB HOTEL BOOKING ANALYSIS</a:t>
            </a:r>
            <a:br>
              <a:rPr lang="en-IN" dirty="0"/>
            </a:br>
            <a:endParaRPr lang="en-IN" sz="3200" dirty="0"/>
          </a:p>
        </p:txBody>
      </p:sp>
      <p:sp>
        <p:nvSpPr>
          <p:cNvPr id="15" name="Text Placeholder 1">
            <a:extLst>
              <a:ext uri="{FF2B5EF4-FFF2-40B4-BE49-F238E27FC236}">
                <a16:creationId xmlns:a16="http://schemas.microsoft.com/office/drawing/2014/main" id="{824B8A32-9AB3-457E-82E1-C85D3203CE35}"/>
              </a:ext>
            </a:extLst>
          </p:cNvPr>
          <p:cNvSpPr txBox="1">
            <a:spLocks/>
          </p:cNvSpPr>
          <p:nvPr/>
        </p:nvSpPr>
        <p:spPr>
          <a:xfrm>
            <a:off x="6400800" y="2794001"/>
            <a:ext cx="3312160" cy="861497"/>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400" dirty="0"/>
          </a:p>
        </p:txBody>
      </p:sp>
      <p:pic>
        <p:nvPicPr>
          <p:cNvPr id="6" name="Picture 5">
            <a:extLst>
              <a:ext uri="{FF2B5EF4-FFF2-40B4-BE49-F238E27FC236}">
                <a16:creationId xmlns:a16="http://schemas.microsoft.com/office/drawing/2014/main" id="{E30DEFF0-8DEE-4B0B-9B30-675FE9E288A2}"/>
              </a:ext>
            </a:extLst>
          </p:cNvPr>
          <p:cNvPicPr>
            <a:picLocks noChangeAspect="1"/>
          </p:cNvPicPr>
          <p:nvPr/>
        </p:nvPicPr>
        <p:blipFill rotWithShape="1">
          <a:blip r:embed="rId2"/>
          <a:srcRect t="96181"/>
          <a:stretch/>
        </p:blipFill>
        <p:spPr>
          <a:xfrm>
            <a:off x="675957" y="6471920"/>
            <a:ext cx="2143125" cy="193040"/>
          </a:xfrm>
          <a:prstGeom prst="rect">
            <a:avLst/>
          </a:prstGeom>
        </p:spPr>
      </p:pic>
    </p:spTree>
    <p:extLst>
      <p:ext uri="{BB962C8B-B14F-4D97-AF65-F5344CB8AC3E}">
        <p14:creationId xmlns:p14="http://schemas.microsoft.com/office/powerpoint/2010/main" val="160401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nodePh="1">
                                  <p:stCondLst>
                                    <p:cond delay="0"/>
                                  </p:stCondLst>
                                  <p:endCondLst>
                                    <p:cond evt="begin" delay="0">
                                      <p:tn val="23"/>
                                    </p:cond>
                                  </p:end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32" dur="5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3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302F3-5B15-F4B3-4FC0-05D49317B44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5314807-9A27-116F-CC98-E5EEF28F0800}"/>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BA0845DA-C188-DB03-7162-C74DB64A3678}"/>
              </a:ext>
            </a:extLst>
          </p:cNvPr>
          <p:cNvSpPr>
            <a:spLocks noGrp="1"/>
          </p:cNvSpPr>
          <p:nvPr>
            <p:ph type="title"/>
          </p:nvPr>
        </p:nvSpPr>
        <p:spPr>
          <a:xfrm>
            <a:off x="675957" y="370589"/>
            <a:ext cx="6115368" cy="878622"/>
          </a:xfrm>
        </p:spPr>
        <p:txBody>
          <a:bodyPr>
            <a:normAutofit/>
          </a:bodyPr>
          <a:lstStyle/>
          <a:p>
            <a:r>
              <a:rPr lang="en-GB" dirty="0"/>
              <a:t>GitHub repository </a:t>
            </a:r>
          </a:p>
        </p:txBody>
      </p:sp>
      <p:sp>
        <p:nvSpPr>
          <p:cNvPr id="7" name="Text Placeholder 30">
            <a:extLst>
              <a:ext uri="{FF2B5EF4-FFF2-40B4-BE49-F238E27FC236}">
                <a16:creationId xmlns:a16="http://schemas.microsoft.com/office/drawing/2014/main" id="{9B11EDF8-3FD7-C9FE-2AA8-09208B3BEFC2}"/>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9" name="Title 3">
            <a:extLst>
              <a:ext uri="{FF2B5EF4-FFF2-40B4-BE49-F238E27FC236}">
                <a16:creationId xmlns:a16="http://schemas.microsoft.com/office/drawing/2014/main" id="{4E6ED231-AB91-2C33-0439-AEAC41FE728F}"/>
              </a:ext>
            </a:extLst>
          </p:cNvPr>
          <p:cNvSpPr txBox="1">
            <a:spLocks/>
          </p:cNvSpPr>
          <p:nvPr/>
        </p:nvSpPr>
        <p:spPr>
          <a:xfrm>
            <a:off x="422959" y="5737443"/>
            <a:ext cx="4932812" cy="830997"/>
          </a:xfrm>
          <a:prstGeom prst="rect">
            <a:avLst/>
          </a:prstGeom>
        </p:spPr>
        <p:txBody>
          <a:bodyPr vert="horz" lIns="91440" tIns="45720" rIns="91440" bIns="45720" rtlCol="0" anchor="t">
            <a:normAutofit fontScale="40000" lnSpcReduction="20000"/>
          </a:bodyPr>
          <a:lstStyle>
            <a:lvl1pPr algn="l" defTabSz="457200" rtl="0" eaLnBrk="1" latinLnBrk="0" hangingPunct="1">
              <a:spcBef>
                <a:spcPct val="0"/>
              </a:spcBef>
              <a:buNone/>
              <a:defRPr sz="48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0" u="sng" dirty="0">
                <a:solidFill>
                  <a:srgbClr val="0070C0"/>
                </a:solidFill>
              </a:rPr>
              <a:t>https://github.com/surya323-ma/VOIS_AICTE_Oct2025_Surya-omar</a:t>
            </a:r>
          </a:p>
        </p:txBody>
      </p:sp>
      <p:sp>
        <p:nvSpPr>
          <p:cNvPr id="10" name="Text Placeholder 1">
            <a:extLst>
              <a:ext uri="{FF2B5EF4-FFF2-40B4-BE49-F238E27FC236}">
                <a16:creationId xmlns:a16="http://schemas.microsoft.com/office/drawing/2014/main" id="{8935B953-0B74-DF35-9464-45E8CB01D89D}"/>
              </a:ext>
            </a:extLst>
          </p:cNvPr>
          <p:cNvSpPr>
            <a:spLocks noGrp="1"/>
          </p:cNvSpPr>
          <p:nvPr>
            <p:ph type="body" sz="quarter" idx="12"/>
          </p:nvPr>
        </p:nvSpPr>
        <p:spPr>
          <a:xfrm>
            <a:off x="320982" y="1431693"/>
            <a:ext cx="6919573" cy="2553970"/>
          </a:xfrm>
        </p:spPr>
        <p:txBody>
          <a:bodyPr vert="horz" lIns="91440" tIns="45720" rIns="91440" bIns="45720" rtlCol="0" anchor="t">
            <a:normAutofit/>
          </a:bodyPr>
          <a:lstStyle/>
          <a:p>
            <a:pPr marL="0" indent="0">
              <a:buNone/>
            </a:pPr>
            <a:endParaRPr lang="en-US" dirty="0"/>
          </a:p>
          <a:p>
            <a:pPr marL="0" indent="0">
              <a:buNone/>
            </a:pPr>
            <a:r>
              <a:rPr lang="en-US" dirty="0"/>
              <a:t>Create </a:t>
            </a:r>
            <a:r>
              <a:rPr lang="en-US" dirty="0" err="1"/>
              <a:t>github</a:t>
            </a:r>
            <a:r>
              <a:rPr lang="en-US" dirty="0"/>
              <a:t> repository</a:t>
            </a:r>
          </a:p>
          <a:p>
            <a:pPr marL="0" indent="0">
              <a:buNone/>
            </a:pPr>
            <a:r>
              <a:rPr lang="en-US" dirty="0"/>
              <a:t>              VOIS_AICTE_Oct2025_Surya-omar </a:t>
            </a:r>
          </a:p>
        </p:txBody>
      </p:sp>
      <p:sp>
        <p:nvSpPr>
          <p:cNvPr id="3" name="TextBox 2">
            <a:extLst>
              <a:ext uri="{FF2B5EF4-FFF2-40B4-BE49-F238E27FC236}">
                <a16:creationId xmlns:a16="http://schemas.microsoft.com/office/drawing/2014/main" id="{AE2C81F7-C2E7-5501-95BC-19A24739A362}"/>
              </a:ext>
            </a:extLst>
          </p:cNvPr>
          <p:cNvSpPr txBox="1"/>
          <p:nvPr/>
        </p:nvSpPr>
        <p:spPr>
          <a:xfrm>
            <a:off x="807164" y="2878210"/>
            <a:ext cx="8346166" cy="369332"/>
          </a:xfrm>
          <a:prstGeom prst="rect">
            <a:avLst/>
          </a:prstGeom>
          <a:noFill/>
        </p:spPr>
        <p:txBody>
          <a:bodyPr wrap="square">
            <a:spAutoFit/>
          </a:bodyPr>
          <a:lstStyle/>
          <a:p>
            <a:r>
              <a:rPr lang="en-IN" dirty="0"/>
              <a:t>https://github.com/surya323-ma/VOIS_AICTE_Oct2025_Surya-omar</a:t>
            </a:r>
          </a:p>
        </p:txBody>
      </p:sp>
    </p:spTree>
    <p:extLst>
      <p:ext uri="{BB962C8B-B14F-4D97-AF65-F5344CB8AC3E}">
        <p14:creationId xmlns:p14="http://schemas.microsoft.com/office/powerpoint/2010/main" val="15969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1000"/>
                                        <p:tgtEl>
                                          <p:spTgt spid="10">
                                            <p:txEl>
                                              <p:pRg st="1" end="1"/>
                                            </p:txEl>
                                          </p:spTgt>
                                        </p:tgtEl>
                                      </p:cBhvr>
                                    </p:animEffect>
                                    <p:anim calcmode="lin" valueType="num">
                                      <p:cBhvr>
                                        <p:cTn id="2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fade">
                                      <p:cBhvr>
                                        <p:cTn id="28" dur="1000"/>
                                        <p:tgtEl>
                                          <p:spTgt spid="10">
                                            <p:txEl>
                                              <p:pRg st="2" end="2"/>
                                            </p:txEl>
                                          </p:spTgt>
                                        </p:tgtEl>
                                      </p:cBhvr>
                                    </p:animEffect>
                                    <p:anim calcmode="lin" valueType="num">
                                      <p:cBhvr>
                                        <p:cTn id="2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3FACE-D55E-9B4A-7A75-15654F5D4F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61536A-9E87-8208-553B-AFA23F55C6EA}"/>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C5390BF9-A1B3-D0A5-6FE6-4C64A8B75AA9}"/>
              </a:ext>
            </a:extLst>
          </p:cNvPr>
          <p:cNvSpPr>
            <a:spLocks noGrp="1"/>
          </p:cNvSpPr>
          <p:nvPr>
            <p:ph type="title"/>
          </p:nvPr>
        </p:nvSpPr>
        <p:spPr>
          <a:xfrm>
            <a:off x="675957" y="370589"/>
            <a:ext cx="10892066" cy="904781"/>
          </a:xfrm>
        </p:spPr>
        <p:txBody>
          <a:bodyPr>
            <a:noAutofit/>
          </a:bodyPr>
          <a:lstStyle/>
          <a:p>
            <a:r>
              <a:rPr lang="en-IN" sz="3600" dirty="0"/>
              <a:t>Getting started with Basics of Python </a:t>
            </a:r>
            <a:r>
              <a:rPr lang="en-GB" sz="3600" dirty="0"/>
              <a:t>Certificate  </a:t>
            </a:r>
            <a:endParaRPr lang="en-IN" sz="3600" dirty="0"/>
          </a:p>
        </p:txBody>
      </p:sp>
      <p:sp>
        <p:nvSpPr>
          <p:cNvPr id="7" name="Text Placeholder 30">
            <a:extLst>
              <a:ext uri="{FF2B5EF4-FFF2-40B4-BE49-F238E27FC236}">
                <a16:creationId xmlns:a16="http://schemas.microsoft.com/office/drawing/2014/main" id="{C0B10ED4-748B-FD2D-3185-4AB559AC710B}"/>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81BF57D1-2242-C3F4-D177-EE064D5454A4}"/>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10" name="Text Placeholder 1">
            <a:extLst>
              <a:ext uri="{FF2B5EF4-FFF2-40B4-BE49-F238E27FC236}">
                <a16:creationId xmlns:a16="http://schemas.microsoft.com/office/drawing/2014/main" id="{460BF899-F7CC-395F-D4B6-232771689F29}"/>
              </a:ext>
            </a:extLst>
          </p:cNvPr>
          <p:cNvSpPr>
            <a:spLocks noGrp="1"/>
          </p:cNvSpPr>
          <p:nvPr>
            <p:ph type="body" sz="quarter" idx="12"/>
          </p:nvPr>
        </p:nvSpPr>
        <p:spPr>
          <a:xfrm>
            <a:off x="833043" y="1183154"/>
            <a:ext cx="4275138" cy="477520"/>
          </a:xfrm>
        </p:spPr>
        <p:txBody>
          <a:bodyPr/>
          <a:lstStyle/>
          <a:p>
            <a:pPr marL="0" indent="0">
              <a:buNone/>
            </a:pPr>
            <a:r>
              <a:rPr lang="en-US" dirty="0"/>
              <a:t>[Paste your Certificate Here]</a:t>
            </a:r>
            <a:endParaRPr lang="en-IN" dirty="0"/>
          </a:p>
        </p:txBody>
      </p:sp>
      <p:pic>
        <p:nvPicPr>
          <p:cNvPr id="3" name="Picture 2">
            <a:extLst>
              <a:ext uri="{FF2B5EF4-FFF2-40B4-BE49-F238E27FC236}">
                <a16:creationId xmlns:a16="http://schemas.microsoft.com/office/drawing/2014/main" id="{DDEDE98A-0915-A197-38D8-142EEE816C82}"/>
              </a:ext>
            </a:extLst>
          </p:cNvPr>
          <p:cNvPicPr>
            <a:picLocks noChangeAspect="1"/>
          </p:cNvPicPr>
          <p:nvPr/>
        </p:nvPicPr>
        <p:blipFill>
          <a:blip r:embed="rId3"/>
          <a:stretch>
            <a:fillRect/>
          </a:stretch>
        </p:blipFill>
        <p:spPr>
          <a:xfrm>
            <a:off x="442511" y="943172"/>
            <a:ext cx="11358957" cy="5802860"/>
          </a:xfrm>
          <a:prstGeom prst="rect">
            <a:avLst/>
          </a:prstGeom>
        </p:spPr>
      </p:pic>
    </p:spTree>
    <p:extLst>
      <p:ext uri="{BB962C8B-B14F-4D97-AF65-F5344CB8AC3E}">
        <p14:creationId xmlns:p14="http://schemas.microsoft.com/office/powerpoint/2010/main" val="27106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1000"/>
                                        <p:tgtEl>
                                          <p:spTgt spid="10">
                                            <p:txEl>
                                              <p:pRg st="0" end="0"/>
                                            </p:txEl>
                                          </p:spTgt>
                                        </p:tgtEl>
                                      </p:cBhvr>
                                    </p:animEffect>
                                    <p:anim calcmode="lin" valueType="num">
                                      <p:cBhvr>
                                        <p:cTn id="2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CD52E-39EF-82B8-E116-6B0D9B50E1D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0214EFD-3FAC-BE9B-CFBB-2D1FCCED0126}"/>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5359B88B-4EF4-AA7A-A15C-4B2147671C19}"/>
              </a:ext>
            </a:extLst>
          </p:cNvPr>
          <p:cNvSpPr>
            <a:spLocks noGrp="1"/>
          </p:cNvSpPr>
          <p:nvPr>
            <p:ph type="title"/>
          </p:nvPr>
        </p:nvSpPr>
        <p:spPr>
          <a:xfrm>
            <a:off x="498470" y="107218"/>
            <a:ext cx="10892066" cy="904781"/>
          </a:xfrm>
        </p:spPr>
        <p:txBody>
          <a:bodyPr>
            <a:noAutofit/>
          </a:bodyPr>
          <a:lstStyle/>
          <a:p>
            <a:r>
              <a:rPr lang="en-IN" sz="3600" dirty="0"/>
              <a:t>Data Visualization </a:t>
            </a:r>
            <a:r>
              <a:rPr lang="en-GB" sz="3600" dirty="0"/>
              <a:t>Certificate  </a:t>
            </a:r>
            <a:endParaRPr lang="en-IN" sz="3600" dirty="0"/>
          </a:p>
        </p:txBody>
      </p:sp>
      <p:sp>
        <p:nvSpPr>
          <p:cNvPr id="7" name="Text Placeholder 30">
            <a:extLst>
              <a:ext uri="{FF2B5EF4-FFF2-40B4-BE49-F238E27FC236}">
                <a16:creationId xmlns:a16="http://schemas.microsoft.com/office/drawing/2014/main" id="{C23E8C61-31F1-4380-CEFB-D75448F856D7}"/>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1F0577D1-D5B1-726B-4FAB-B353BDE31B12}"/>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10" name="Text Placeholder 1">
            <a:extLst>
              <a:ext uri="{FF2B5EF4-FFF2-40B4-BE49-F238E27FC236}">
                <a16:creationId xmlns:a16="http://schemas.microsoft.com/office/drawing/2014/main" id="{D48169FB-B4CE-0F31-B897-737AB3A70EC0}"/>
              </a:ext>
            </a:extLst>
          </p:cNvPr>
          <p:cNvSpPr>
            <a:spLocks noGrp="1"/>
          </p:cNvSpPr>
          <p:nvPr>
            <p:ph type="body" sz="quarter" idx="12"/>
          </p:nvPr>
        </p:nvSpPr>
        <p:spPr>
          <a:xfrm>
            <a:off x="833043" y="1183154"/>
            <a:ext cx="4275138" cy="477520"/>
          </a:xfrm>
        </p:spPr>
        <p:txBody>
          <a:bodyPr/>
          <a:lstStyle/>
          <a:p>
            <a:pPr marL="0" indent="0">
              <a:buNone/>
            </a:pPr>
            <a:r>
              <a:rPr lang="en-US" dirty="0"/>
              <a:t>[Paste your Certificate Here]</a:t>
            </a:r>
            <a:endParaRPr lang="en-IN" dirty="0"/>
          </a:p>
        </p:txBody>
      </p:sp>
      <p:pic>
        <p:nvPicPr>
          <p:cNvPr id="3" name="Picture 2">
            <a:extLst>
              <a:ext uri="{FF2B5EF4-FFF2-40B4-BE49-F238E27FC236}">
                <a16:creationId xmlns:a16="http://schemas.microsoft.com/office/drawing/2014/main" id="{FA761E5A-3065-BE02-CD60-29A478533CA7}"/>
              </a:ext>
            </a:extLst>
          </p:cNvPr>
          <p:cNvPicPr>
            <a:picLocks noChangeAspect="1"/>
          </p:cNvPicPr>
          <p:nvPr/>
        </p:nvPicPr>
        <p:blipFill>
          <a:blip r:embed="rId3"/>
          <a:stretch>
            <a:fillRect/>
          </a:stretch>
        </p:blipFill>
        <p:spPr>
          <a:xfrm>
            <a:off x="651354" y="716623"/>
            <a:ext cx="10586298" cy="6141377"/>
          </a:xfrm>
          <a:prstGeom prst="rect">
            <a:avLst/>
          </a:prstGeom>
        </p:spPr>
      </p:pic>
    </p:spTree>
    <p:extLst>
      <p:ext uri="{BB962C8B-B14F-4D97-AF65-F5344CB8AC3E}">
        <p14:creationId xmlns:p14="http://schemas.microsoft.com/office/powerpoint/2010/main" val="56668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1000"/>
                                        <p:tgtEl>
                                          <p:spTgt spid="10">
                                            <p:txEl>
                                              <p:pRg st="0" end="0"/>
                                            </p:txEl>
                                          </p:spTgt>
                                        </p:tgtEl>
                                      </p:cBhvr>
                                    </p:animEffect>
                                    <p:anim calcmode="lin" valueType="num">
                                      <p:cBhvr>
                                        <p:cTn id="2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normAutofit fontScale="90000"/>
          </a:bodyPr>
          <a:lstStyle/>
          <a:p>
            <a:pPr algn="ctr"/>
            <a:r>
              <a:rPr lang="en-US" sz="4800" b="1" dirty="0">
                <a:solidFill>
                  <a:schemeClr val="tx1"/>
                </a:solidFill>
              </a:rPr>
              <a:t>Thank you</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727865" y="4641925"/>
            <a:ext cx="2139695" cy="1108635"/>
          </a:xfrm>
        </p:spPr>
        <p:txBody>
          <a:bodyPr>
            <a:normAutofit/>
          </a:bodyPr>
          <a:lstStyle/>
          <a:p>
            <a:r>
              <a:rPr lang="en-US" dirty="0"/>
              <a:t>.</a:t>
            </a:r>
          </a:p>
        </p:txBody>
      </p:sp>
      <p:sp>
        <p:nvSpPr>
          <p:cNvPr id="17" name="Text Placeholder 28">
            <a:extLst>
              <a:ext uri="{FF2B5EF4-FFF2-40B4-BE49-F238E27FC236}">
                <a16:creationId xmlns:a16="http://schemas.microsoft.com/office/drawing/2014/main" id="{E212CE24-374D-44D0-8F39-0F5A36E42ED7}"/>
              </a:ext>
            </a:extLst>
          </p:cNvPr>
          <p:cNvSpPr txBox="1">
            <a:spLocks/>
          </p:cNvSpPr>
          <p:nvPr/>
        </p:nvSpPr>
        <p:spPr>
          <a:xfrm>
            <a:off x="878337" y="4134780"/>
            <a:ext cx="2596574" cy="453919"/>
          </a:xfrm>
          <a:prstGeom prst="rect">
            <a:avLst/>
          </a:prstGeom>
        </p:spPr>
        <p:txBody>
          <a:bodyPr vert="horz" lIns="91440" tIns="45720" rIns="91440" bIns="45720" rtlCol="0">
            <a:normAutofit lnSpcReduction="10000"/>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400" dirty="0"/>
          </a:p>
        </p:txBody>
      </p:sp>
      <p:sp>
        <p:nvSpPr>
          <p:cNvPr id="20" name="Text Placeholder 28">
            <a:extLst>
              <a:ext uri="{FF2B5EF4-FFF2-40B4-BE49-F238E27FC236}">
                <a16:creationId xmlns:a16="http://schemas.microsoft.com/office/drawing/2014/main" id="{A09A5BC1-0E62-4E6B-A590-951A87D4B4FE}"/>
              </a:ext>
            </a:extLst>
          </p:cNvPr>
          <p:cNvSpPr txBox="1">
            <a:spLocks/>
          </p:cNvSpPr>
          <p:nvPr/>
        </p:nvSpPr>
        <p:spPr>
          <a:xfrm>
            <a:off x="5353508" y="3962573"/>
            <a:ext cx="2596574" cy="453919"/>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200" dirty="0"/>
          </a:p>
        </p:txBody>
      </p:sp>
      <p:sp>
        <p:nvSpPr>
          <p:cNvPr id="23" name="Text Placeholder 28">
            <a:extLst>
              <a:ext uri="{FF2B5EF4-FFF2-40B4-BE49-F238E27FC236}">
                <a16:creationId xmlns:a16="http://schemas.microsoft.com/office/drawing/2014/main" id="{9E6B148F-F3B6-4E6B-9B85-645C039858E8}"/>
              </a:ext>
            </a:extLst>
          </p:cNvPr>
          <p:cNvSpPr txBox="1">
            <a:spLocks/>
          </p:cNvSpPr>
          <p:nvPr/>
        </p:nvSpPr>
        <p:spPr>
          <a:xfrm>
            <a:off x="7789163" y="3962572"/>
            <a:ext cx="2596574" cy="453919"/>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200" dirty="0"/>
          </a:p>
        </p:txBody>
      </p:sp>
      <p:sp>
        <p:nvSpPr>
          <p:cNvPr id="30" name="Text Placeholder 30">
            <a:extLst>
              <a:ext uri="{FF2B5EF4-FFF2-40B4-BE49-F238E27FC236}">
                <a16:creationId xmlns:a16="http://schemas.microsoft.com/office/drawing/2014/main" id="{D3BF02F6-2753-476A-8046-A85AE3A49748}"/>
              </a:ext>
            </a:extLst>
          </p:cNvPr>
          <p:cNvSpPr txBox="1">
            <a:spLocks/>
          </p:cNvSpPr>
          <p:nvPr/>
        </p:nvSpPr>
        <p:spPr>
          <a:xfrm>
            <a:off x="6096000" y="4641925"/>
            <a:ext cx="2139695" cy="1108635"/>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sp>
        <p:nvSpPr>
          <p:cNvPr id="32" name="Text Placeholder 30">
            <a:extLst>
              <a:ext uri="{FF2B5EF4-FFF2-40B4-BE49-F238E27FC236}">
                <a16:creationId xmlns:a16="http://schemas.microsoft.com/office/drawing/2014/main" id="{B993AB29-3A3A-4473-8AC8-86E859C97321}"/>
              </a:ext>
            </a:extLst>
          </p:cNvPr>
          <p:cNvSpPr txBox="1">
            <a:spLocks/>
          </p:cNvSpPr>
          <p:nvPr/>
        </p:nvSpPr>
        <p:spPr>
          <a:xfrm>
            <a:off x="8591363" y="4641925"/>
            <a:ext cx="2139695" cy="1108635"/>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a:t>
            </a:r>
          </a:p>
        </p:txBody>
      </p:sp>
      <p:pic>
        <p:nvPicPr>
          <p:cNvPr id="15" name="Picture 14">
            <a:extLst>
              <a:ext uri="{FF2B5EF4-FFF2-40B4-BE49-F238E27FC236}">
                <a16:creationId xmlns:a16="http://schemas.microsoft.com/office/drawing/2014/main" id="{BD3F9E86-2FB3-4DB3-9343-59D594F350A0}"/>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12" name="Text Placeholder 11">
            <a:extLst>
              <a:ext uri="{FF2B5EF4-FFF2-40B4-BE49-F238E27FC236}">
                <a16:creationId xmlns:a16="http://schemas.microsoft.com/office/drawing/2014/main" id="{BC277FD7-925B-4C3D-A364-118403201507}"/>
              </a:ext>
            </a:extLst>
          </p:cNvPr>
          <p:cNvSpPr>
            <a:spLocks noGrp="1"/>
          </p:cNvSpPr>
          <p:nvPr>
            <p:ph type="body" sz="quarter" idx="12"/>
          </p:nvPr>
        </p:nvSpPr>
        <p:spPr>
          <a:xfrm>
            <a:off x="2975013" y="3962573"/>
            <a:ext cx="2139696" cy="344312"/>
          </a:xfrm>
        </p:spPr>
        <p:txBody>
          <a:bodyPr>
            <a:normAutofit fontScale="92500" lnSpcReduction="20000"/>
          </a:bodyPr>
          <a:lstStyle/>
          <a:p>
            <a:endParaRPr lang="en-IN" dirty="0"/>
          </a:p>
        </p:txBody>
      </p:sp>
    </p:spTree>
    <p:extLst>
      <p:ext uri="{BB962C8B-B14F-4D97-AF65-F5344CB8AC3E}">
        <p14:creationId xmlns:p14="http://schemas.microsoft.com/office/powerpoint/2010/main" val="340174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nodePh="1">
                                  <p:stCondLst>
                                    <p:cond delay="0"/>
                                  </p:stCondLst>
                                  <p:endCondLst>
                                    <p:cond evt="begin" delay="0">
                                      <p:tn val="12"/>
                                    </p:cond>
                                  </p:end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p:tgtEl>
                                          <p:spTgt spid="17"/>
                                        </p:tgtEl>
                                        <p:attrNameLst>
                                          <p:attrName>ppt_y</p:attrName>
                                        </p:attrNameLst>
                                      </p:cBhvr>
                                      <p:tavLst>
                                        <p:tav tm="0">
                                          <p:val>
                                            <p:strVal val="#ppt_y+#ppt_h*1.125000"/>
                                          </p:val>
                                        </p:tav>
                                        <p:tav tm="100000">
                                          <p:val>
                                            <p:strVal val="#ppt_y"/>
                                          </p:val>
                                        </p:tav>
                                      </p:tavLst>
                                    </p:anim>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1">
                                            <p:txEl>
                                              <p:pRg st="0" end="0"/>
                                            </p:txEl>
                                          </p:spTgt>
                                        </p:tgtEl>
                                        <p:attrNameLst>
                                          <p:attrName>style.visibility</p:attrName>
                                        </p:attrNameLst>
                                      </p:cBhvr>
                                      <p:to>
                                        <p:strVal val="visible"/>
                                      </p:to>
                                    </p:set>
                                    <p:anim calcmode="lin" valueType="num">
                                      <p:cBhvr additive="base">
                                        <p:cTn id="20" dur="500"/>
                                        <p:tgtEl>
                                          <p:spTgt spid="31">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nodePh="1">
                                  <p:stCondLst>
                                    <p:cond delay="0"/>
                                  </p:stCondLst>
                                  <p:endCondLst>
                                    <p:cond evt="begin" delay="0">
                                      <p:tn val="24"/>
                                    </p:cond>
                                  </p:end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p:tgtEl>
                                          <p:spTgt spid="20"/>
                                        </p:tgtEl>
                                        <p:attrNameLst>
                                          <p:attrName>ppt_y</p:attrName>
                                        </p:attrNameLst>
                                      </p:cBhvr>
                                      <p:tavLst>
                                        <p:tav tm="0">
                                          <p:val>
                                            <p:strVal val="#ppt_y+#ppt_h*1.125000"/>
                                          </p:val>
                                        </p:tav>
                                        <p:tav tm="100000">
                                          <p:val>
                                            <p:strVal val="#ppt_y"/>
                                          </p:val>
                                        </p:tav>
                                      </p:tavLst>
                                    </p:anim>
                                    <p:animEffect transition="in" filter="wipe(up)">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nodePh="1">
                                  <p:stCondLst>
                                    <p:cond delay="0"/>
                                  </p:stCondLst>
                                  <p:endCondLst>
                                    <p:cond evt="begin" delay="0">
                                      <p:tn val="30"/>
                                    </p:cond>
                                  </p:end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p:tgtEl>
                                          <p:spTgt spid="30"/>
                                        </p:tgtEl>
                                        <p:attrNameLst>
                                          <p:attrName>ppt_y</p:attrName>
                                        </p:attrNameLst>
                                      </p:cBhvr>
                                      <p:tavLst>
                                        <p:tav tm="0">
                                          <p:val>
                                            <p:strVal val="#ppt_y+#ppt_h*1.125000"/>
                                          </p:val>
                                        </p:tav>
                                        <p:tav tm="100000">
                                          <p:val>
                                            <p:strVal val="#ppt_y"/>
                                          </p:val>
                                        </p:tav>
                                      </p:tavLst>
                                    </p:anim>
                                    <p:animEffect transition="in" filter="wipe(up)">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nodePh="1">
                                  <p:stCondLst>
                                    <p:cond delay="0"/>
                                  </p:stCondLst>
                                  <p:endCondLst>
                                    <p:cond evt="begin" delay="0">
                                      <p:tn val="36"/>
                                    </p:cond>
                                  </p:end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ppt_y</p:attrName>
                                        </p:attrNameLst>
                                      </p:cBhvr>
                                      <p:tavLst>
                                        <p:tav tm="0">
                                          <p:val>
                                            <p:strVal val="#ppt_y+#ppt_h*1.125000"/>
                                          </p:val>
                                        </p:tav>
                                        <p:tav tm="100000">
                                          <p:val>
                                            <p:strVal val="#ppt_y"/>
                                          </p:val>
                                        </p:tav>
                                      </p:tavLst>
                                    </p:anim>
                                    <p:animEffect transition="in" filter="wipe(up)">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p:tgtEl>
                                          <p:spTgt spid="32"/>
                                        </p:tgtEl>
                                        <p:attrNameLst>
                                          <p:attrName>ppt_y</p:attrName>
                                        </p:attrNameLst>
                                      </p:cBhvr>
                                      <p:tavLst>
                                        <p:tav tm="0">
                                          <p:val>
                                            <p:strVal val="#ppt_y+#ppt_h*1.125000"/>
                                          </p:val>
                                        </p:tav>
                                        <p:tav tm="100000">
                                          <p:val>
                                            <p:strVal val="#ppt_y"/>
                                          </p:val>
                                        </p:tav>
                                      </p:tavLst>
                                    </p:anim>
                                    <p:animEffect transition="in" filter="wipe(up)">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build="p"/>
      <p:bldP spid="17" grpId="0"/>
      <p:bldP spid="20" grpId="0"/>
      <p:bldP spid="23" grpId="0"/>
      <p:bldP spid="30"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E4DD1-270B-4C80-AFF0-EB26F132AF36}"/>
              </a:ext>
            </a:extLst>
          </p:cNvPr>
          <p:cNvSpPr>
            <a:spLocks noGrp="1"/>
          </p:cNvSpPr>
          <p:nvPr>
            <p:ph type="body" sz="quarter" idx="12"/>
          </p:nvPr>
        </p:nvSpPr>
        <p:spPr>
          <a:xfrm>
            <a:off x="410547" y="1838234"/>
            <a:ext cx="7850985" cy="3607987"/>
          </a:xfrm>
        </p:spPr>
        <p:txBody>
          <a:bodyPr>
            <a:normAutofit fontScale="70000" lnSpcReduction="20000"/>
          </a:bodyPr>
          <a:lstStyle/>
          <a:p>
            <a:r>
              <a:rPr lang="en-US" sz="2800" dirty="0">
                <a:latin typeface="Arial" panose="020B0604020202020204" pitchFamily="34" charset="0"/>
                <a:cs typeface="Arial" panose="020B0604020202020204" pitchFamily="34" charset="0"/>
              </a:rPr>
              <a:t>The hospitality and travel sector faces increasing competition and dynamic customer behavior. Airbnb and hotel service providers collect large amounts of booking data but often lack actionable insights to improve operations, pricing, and customer satisfaction. Without a clear understanding of booking trends, cancellation patterns, and customer preferences, businesses risk revenue loss, overbooking, and inefficient resource allocation.</a:t>
            </a:r>
          </a:p>
          <a:p>
            <a:r>
              <a:rPr lang="en-US" sz="2800" dirty="0">
                <a:latin typeface="Arial" panose="020B0604020202020204" pitchFamily="34" charset="0"/>
                <a:cs typeface="Arial" panose="020B0604020202020204" pitchFamily="34" charset="0"/>
              </a:rPr>
              <a:t>This project aims to </a:t>
            </a:r>
            <a:r>
              <a:rPr lang="en-US" sz="2800" b="1" dirty="0">
                <a:latin typeface="Arial" panose="020B0604020202020204" pitchFamily="34" charset="0"/>
                <a:cs typeface="Arial" panose="020B0604020202020204" pitchFamily="34" charset="0"/>
              </a:rPr>
              <a:t>analyze Airbnb hotel booking data</a:t>
            </a:r>
            <a:r>
              <a:rPr lang="en-US" sz="2800" dirty="0">
                <a:latin typeface="Arial" panose="020B0604020202020204" pitchFamily="34" charset="0"/>
                <a:cs typeface="Arial" panose="020B0604020202020204" pitchFamily="34" charset="0"/>
              </a:rPr>
              <a:t> to uncover hidden patterns and key factors influencing bookings and cancellations. By leveraging data-driven insights, hospitality providers can optimize pricing strategies, forecast demand, reduce cancellations, and enhance customer experiences.</a:t>
            </a:r>
          </a:p>
          <a:p>
            <a:pPr>
              <a:lnSpc>
                <a:spcPct val="150000"/>
              </a:lnSpc>
            </a:pPr>
            <a:endParaRPr lang="en-IN" sz="2800"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777CC02B-F7C6-47A8-8C3E-C57C417D9EA3}"/>
              </a:ext>
            </a:extLst>
          </p:cNvPr>
          <p:cNvSpPr>
            <a:spLocks noGrp="1"/>
          </p:cNvSpPr>
          <p:nvPr>
            <p:ph type="title"/>
          </p:nvPr>
        </p:nvSpPr>
        <p:spPr>
          <a:xfrm>
            <a:off x="754602" y="550417"/>
            <a:ext cx="6995604" cy="790111"/>
          </a:xfrm>
        </p:spPr>
        <p:txBody>
          <a:bodyPr>
            <a:normAutofit fontScale="90000"/>
          </a:bodyPr>
          <a:lstStyle/>
          <a:p>
            <a:r>
              <a:rPr lang="en-US" dirty="0"/>
              <a:t>PROBLEM  STATEMENT</a:t>
            </a:r>
            <a:endParaRPr lang="en-IN" dirty="0"/>
          </a:p>
        </p:txBody>
      </p:sp>
      <p:pic>
        <p:nvPicPr>
          <p:cNvPr id="5" name="Picture 4">
            <a:extLst>
              <a:ext uri="{FF2B5EF4-FFF2-40B4-BE49-F238E27FC236}">
                <a16:creationId xmlns:a16="http://schemas.microsoft.com/office/drawing/2014/main" id="{C8FE02DE-D7B2-433D-BFE4-2F564022AD89}"/>
              </a:ext>
            </a:extLst>
          </p:cNvPr>
          <p:cNvPicPr>
            <a:picLocks noChangeAspect="1"/>
          </p:cNvPicPr>
          <p:nvPr/>
        </p:nvPicPr>
        <p:blipFill>
          <a:blip r:embed="rId2"/>
          <a:stretch>
            <a:fillRect/>
          </a:stretch>
        </p:blipFill>
        <p:spPr>
          <a:xfrm>
            <a:off x="7995684" y="2930834"/>
            <a:ext cx="2760758" cy="3264409"/>
          </a:xfrm>
          <a:prstGeom prst="rect">
            <a:avLst/>
          </a:prstGeom>
        </p:spPr>
      </p:pic>
      <p:pic>
        <p:nvPicPr>
          <p:cNvPr id="6" name="Picture 5">
            <a:extLst>
              <a:ext uri="{FF2B5EF4-FFF2-40B4-BE49-F238E27FC236}">
                <a16:creationId xmlns:a16="http://schemas.microsoft.com/office/drawing/2014/main" id="{736DEFE3-051A-494A-949C-BB2FF86F9ED7}"/>
              </a:ext>
            </a:extLst>
          </p:cNvPr>
          <p:cNvPicPr>
            <a:picLocks noChangeAspect="1"/>
          </p:cNvPicPr>
          <p:nvPr/>
        </p:nvPicPr>
        <p:blipFill rotWithShape="1">
          <a:blip r:embed="rId3"/>
          <a:srcRect t="96181"/>
          <a:stretch/>
        </p:blipFill>
        <p:spPr>
          <a:xfrm>
            <a:off x="675957" y="6471920"/>
            <a:ext cx="2143125" cy="193040"/>
          </a:xfrm>
          <a:prstGeom prst="rect">
            <a:avLst/>
          </a:prstGeom>
        </p:spPr>
      </p:pic>
    </p:spTree>
    <p:extLst>
      <p:ext uri="{BB962C8B-B14F-4D97-AF65-F5344CB8AC3E}">
        <p14:creationId xmlns:p14="http://schemas.microsoft.com/office/powerpoint/2010/main" val="30985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2FBC7-3552-4F01-BB27-8BEEE74F7277}"/>
              </a:ext>
            </a:extLst>
          </p:cNvPr>
          <p:cNvSpPr>
            <a:spLocks noGrp="1"/>
          </p:cNvSpPr>
          <p:nvPr>
            <p:ph type="title"/>
          </p:nvPr>
        </p:nvSpPr>
        <p:spPr>
          <a:xfrm>
            <a:off x="576423" y="566274"/>
            <a:ext cx="6276109" cy="830997"/>
          </a:xfrm>
        </p:spPr>
        <p:txBody>
          <a:bodyPr>
            <a:normAutofit fontScale="90000"/>
          </a:bodyPr>
          <a:lstStyle/>
          <a:p>
            <a:r>
              <a:rPr lang="en-GB" dirty="0"/>
              <a:t>Project Description</a:t>
            </a:r>
            <a:br>
              <a:rPr lang="en-GB" dirty="0"/>
            </a:br>
            <a:endParaRPr lang="en-IN" dirty="0"/>
          </a:p>
        </p:txBody>
      </p:sp>
      <p:pic>
        <p:nvPicPr>
          <p:cNvPr id="5" name="Picture 4">
            <a:extLst>
              <a:ext uri="{FF2B5EF4-FFF2-40B4-BE49-F238E27FC236}">
                <a16:creationId xmlns:a16="http://schemas.microsoft.com/office/drawing/2014/main" id="{09D8A2BA-6C1D-4A33-85F2-E44A4FF54A1C}"/>
              </a:ext>
            </a:extLst>
          </p:cNvPr>
          <p:cNvPicPr>
            <a:picLocks noChangeAspect="1"/>
          </p:cNvPicPr>
          <p:nvPr/>
        </p:nvPicPr>
        <p:blipFill rotWithShape="1">
          <a:blip r:embed="rId2"/>
          <a:srcRect t="96181"/>
          <a:stretch/>
        </p:blipFill>
        <p:spPr>
          <a:xfrm>
            <a:off x="675957" y="6471920"/>
            <a:ext cx="2143125" cy="193040"/>
          </a:xfrm>
          <a:prstGeom prst="rect">
            <a:avLst/>
          </a:prstGeom>
        </p:spPr>
      </p:pic>
      <p:pic>
        <p:nvPicPr>
          <p:cNvPr id="6" name="Picture 5">
            <a:extLst>
              <a:ext uri="{FF2B5EF4-FFF2-40B4-BE49-F238E27FC236}">
                <a16:creationId xmlns:a16="http://schemas.microsoft.com/office/drawing/2014/main" id="{6BED3D6A-DC10-4985-B01B-735F2CBA6E47}"/>
              </a:ext>
            </a:extLst>
          </p:cNvPr>
          <p:cNvPicPr>
            <a:picLocks noChangeAspect="1"/>
          </p:cNvPicPr>
          <p:nvPr/>
        </p:nvPicPr>
        <p:blipFill>
          <a:blip r:embed="rId3"/>
          <a:stretch>
            <a:fillRect/>
          </a:stretch>
        </p:blipFill>
        <p:spPr>
          <a:xfrm>
            <a:off x="467359" y="6410461"/>
            <a:ext cx="3706253" cy="296092"/>
          </a:xfrm>
          <a:prstGeom prst="rect">
            <a:avLst/>
          </a:prstGeom>
        </p:spPr>
      </p:pic>
      <p:sp>
        <p:nvSpPr>
          <p:cNvPr id="4" name="TextBox 3">
            <a:extLst>
              <a:ext uri="{FF2B5EF4-FFF2-40B4-BE49-F238E27FC236}">
                <a16:creationId xmlns:a16="http://schemas.microsoft.com/office/drawing/2014/main" id="{EDC5162C-2955-CA4B-C68A-A4131B15F6E5}"/>
              </a:ext>
            </a:extLst>
          </p:cNvPr>
          <p:cNvSpPr txBox="1"/>
          <p:nvPr/>
        </p:nvSpPr>
        <p:spPr>
          <a:xfrm>
            <a:off x="339765" y="936414"/>
            <a:ext cx="9690643" cy="4524315"/>
          </a:xfrm>
          <a:prstGeom prst="rect">
            <a:avLst/>
          </a:prstGeom>
          <a:noFill/>
        </p:spPr>
        <p:txBody>
          <a:bodyPr wrap="square">
            <a:spAutoFit/>
          </a:bodyPr>
          <a:lstStyle/>
          <a:p>
            <a:br>
              <a:rPr lang="en-US" dirty="0"/>
            </a:br>
            <a:endParaRPr lang="en-US" dirty="0"/>
          </a:p>
          <a:p>
            <a:r>
              <a:rPr lang="en-US" dirty="0"/>
              <a:t>The Airbnb Hotel Booking Analysis project focuses on examining hotel booking data to uncover valuable trends and insights. It studies customer demographics, pricing behavior, seasonal demand, and cancellation patterns to understand the key factors influencing bookings. Using Python and data visualization tools, the project performs thorough data cleaning, preprocessing, and exploratory data analysis to ensure accurate results. This approach highlights patterns in customer preferences and booking behavior over time. The findings help in optimizing pricing strategies and forecasting demand more effectively. By identifying reasons for cancellations, the project suggests ways to reduce them and improve operational efficiency. It also supports better resource allocation for hospitality providers. Through data-driven insights, the project enhances decision-making for revenue management and guest satisfaction. Ultimately, it empowers hospitality businesses to stay competitive in a rapidly changing market. This project serves as a model for applying analytics to improve services and outcomes in the travel and hotel industry.</a:t>
            </a:r>
          </a:p>
          <a:p>
            <a:pPr>
              <a:buNone/>
            </a:pPr>
            <a:endParaRPr lang="en-US" dirty="0"/>
          </a:p>
        </p:txBody>
      </p:sp>
    </p:spTree>
    <p:extLst>
      <p:ext uri="{BB962C8B-B14F-4D97-AF65-F5344CB8AC3E}">
        <p14:creationId xmlns:p14="http://schemas.microsoft.com/office/powerpoint/2010/main" val="369677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4E3B60-2780-459A-8583-F095D5E7463A}"/>
              </a:ext>
            </a:extLst>
          </p:cNvPr>
          <p:cNvSpPr>
            <a:spLocks noGrp="1"/>
          </p:cNvSpPr>
          <p:nvPr>
            <p:ph type="body" sz="quarter" idx="12"/>
          </p:nvPr>
        </p:nvSpPr>
        <p:spPr>
          <a:xfrm>
            <a:off x="721359" y="1408672"/>
            <a:ext cx="9290388" cy="4572712"/>
          </a:xfrm>
        </p:spPr>
        <p:txBody>
          <a:bodyPr>
            <a:normAutofit fontScale="62500" lnSpcReduction="20000"/>
          </a:bodyPr>
          <a:lstStyle/>
          <a:p>
            <a:r>
              <a:rPr lang="en-US" sz="3600" dirty="0">
                <a:solidFill>
                  <a:schemeClr val="tx1">
                    <a:lumMod val="95000"/>
                    <a:lumOff val="5000"/>
                  </a:schemeClr>
                </a:solidFill>
              </a:rPr>
              <a:t>The end users for the </a:t>
            </a:r>
            <a:r>
              <a:rPr lang="en-US" sz="3600" b="1" dirty="0">
                <a:solidFill>
                  <a:schemeClr val="tx1">
                    <a:lumMod val="95000"/>
                    <a:lumOff val="5000"/>
                  </a:schemeClr>
                </a:solidFill>
              </a:rPr>
              <a:t>Airbnb Hotel Booking Analysis</a:t>
            </a:r>
            <a:r>
              <a:rPr lang="en-US" sz="3600" dirty="0">
                <a:solidFill>
                  <a:schemeClr val="tx1">
                    <a:lumMod val="95000"/>
                    <a:lumOff val="5000"/>
                  </a:schemeClr>
                </a:solidFill>
              </a:rPr>
              <a:t> project are primarily:</a:t>
            </a:r>
          </a:p>
          <a:p>
            <a:r>
              <a:rPr lang="en-US" sz="3600" b="1" dirty="0">
                <a:solidFill>
                  <a:schemeClr val="tx1">
                    <a:lumMod val="95000"/>
                    <a:lumOff val="5000"/>
                  </a:schemeClr>
                </a:solidFill>
              </a:rPr>
              <a:t>Hotel and Airbnb managers</a:t>
            </a:r>
            <a:r>
              <a:rPr lang="en-US" sz="3600" dirty="0">
                <a:solidFill>
                  <a:schemeClr val="tx1">
                    <a:lumMod val="95000"/>
                    <a:lumOff val="5000"/>
                  </a:schemeClr>
                </a:solidFill>
              </a:rPr>
              <a:t> who need insights to optimize pricing, manage bookings, and improve occupancy.</a:t>
            </a:r>
          </a:p>
          <a:p>
            <a:r>
              <a:rPr lang="en-US" sz="3600" b="1" dirty="0">
                <a:solidFill>
                  <a:schemeClr val="tx1">
                    <a:lumMod val="95000"/>
                    <a:lumOff val="5000"/>
                  </a:schemeClr>
                </a:solidFill>
              </a:rPr>
              <a:t>Revenue management teams</a:t>
            </a:r>
            <a:r>
              <a:rPr lang="en-US" sz="3600" dirty="0">
                <a:solidFill>
                  <a:schemeClr val="tx1">
                    <a:lumMod val="95000"/>
                    <a:lumOff val="5000"/>
                  </a:schemeClr>
                </a:solidFill>
              </a:rPr>
              <a:t> aiming to forecast demand, reduce cancellations, and maximize profits.</a:t>
            </a:r>
          </a:p>
          <a:p>
            <a:r>
              <a:rPr lang="en-US" sz="3600" b="1" dirty="0">
                <a:solidFill>
                  <a:schemeClr val="tx1">
                    <a:lumMod val="95000"/>
                    <a:lumOff val="5000"/>
                  </a:schemeClr>
                </a:solidFill>
              </a:rPr>
              <a:t>Marketing and customer experience teams</a:t>
            </a:r>
            <a:r>
              <a:rPr lang="en-US" sz="3600" dirty="0">
                <a:solidFill>
                  <a:schemeClr val="tx1">
                    <a:lumMod val="95000"/>
                    <a:lumOff val="5000"/>
                  </a:schemeClr>
                </a:solidFill>
              </a:rPr>
              <a:t> looking to understand customer preferences and seasonal trends.</a:t>
            </a:r>
          </a:p>
          <a:p>
            <a:r>
              <a:rPr lang="en-US" sz="3600" b="1" dirty="0">
                <a:solidFill>
                  <a:schemeClr val="tx1">
                    <a:lumMod val="95000"/>
                    <a:lumOff val="5000"/>
                  </a:schemeClr>
                </a:solidFill>
              </a:rPr>
              <a:t>Hospitality analysts and data-driven decision-makers</a:t>
            </a:r>
            <a:r>
              <a:rPr lang="en-US" sz="3600" dirty="0">
                <a:solidFill>
                  <a:schemeClr val="tx1">
                    <a:lumMod val="95000"/>
                    <a:lumOff val="5000"/>
                  </a:schemeClr>
                </a:solidFill>
              </a:rPr>
              <a:t> who use analytics to improve operational efficiency and guest satisfaction.</a:t>
            </a:r>
          </a:p>
          <a:p>
            <a:r>
              <a:rPr lang="en-US" sz="3600" dirty="0">
                <a:solidFill>
                  <a:schemeClr val="tx1">
                    <a:lumMod val="95000"/>
                    <a:lumOff val="5000"/>
                  </a:schemeClr>
                </a:solidFill>
              </a:rPr>
              <a:t>In short, anyone in the hospitality industry involved in </a:t>
            </a:r>
            <a:r>
              <a:rPr lang="en-US" sz="3600" b="1" dirty="0">
                <a:solidFill>
                  <a:schemeClr val="tx1">
                    <a:lumMod val="95000"/>
                    <a:lumOff val="5000"/>
                  </a:schemeClr>
                </a:solidFill>
              </a:rPr>
              <a:t>booking management, pricing strategy, and customer experience</a:t>
            </a:r>
            <a:r>
              <a:rPr lang="en-US" sz="3600" dirty="0">
                <a:solidFill>
                  <a:schemeClr val="tx1">
                    <a:lumMod val="95000"/>
                    <a:lumOff val="5000"/>
                  </a:schemeClr>
                </a:solidFill>
              </a:rPr>
              <a:t> can benefit from this project.</a:t>
            </a:r>
          </a:p>
          <a:p>
            <a:pPr algn="just">
              <a:lnSpc>
                <a:spcPct val="150000"/>
              </a:lnSpc>
            </a:pPr>
            <a:endParaRPr lang="en-IN" sz="3600" dirty="0"/>
          </a:p>
        </p:txBody>
      </p:sp>
      <p:sp>
        <p:nvSpPr>
          <p:cNvPr id="4" name="Title 3">
            <a:extLst>
              <a:ext uri="{FF2B5EF4-FFF2-40B4-BE49-F238E27FC236}">
                <a16:creationId xmlns:a16="http://schemas.microsoft.com/office/drawing/2014/main" id="{1A4A072B-83C6-4607-AE6A-5AD61CC72C44}"/>
              </a:ext>
            </a:extLst>
          </p:cNvPr>
          <p:cNvSpPr>
            <a:spLocks noGrp="1"/>
          </p:cNvSpPr>
          <p:nvPr>
            <p:ph type="title"/>
          </p:nvPr>
        </p:nvSpPr>
        <p:spPr>
          <a:xfrm>
            <a:off x="573355" y="606030"/>
            <a:ext cx="10046070" cy="802641"/>
          </a:xfrm>
        </p:spPr>
        <p:txBody>
          <a:bodyPr>
            <a:normAutofit/>
          </a:bodyPr>
          <a:lstStyle/>
          <a:p>
            <a:r>
              <a:rPr lang="en-US" sz="3200" dirty="0"/>
              <a:t>WHO ARE THE END USERS?</a:t>
            </a:r>
            <a:endParaRPr lang="en-IN" sz="2000" dirty="0"/>
          </a:p>
        </p:txBody>
      </p:sp>
      <p:pic>
        <p:nvPicPr>
          <p:cNvPr id="6" name="Picture 5">
            <a:extLst>
              <a:ext uri="{FF2B5EF4-FFF2-40B4-BE49-F238E27FC236}">
                <a16:creationId xmlns:a16="http://schemas.microsoft.com/office/drawing/2014/main" id="{E8B153BB-61B9-403F-8AE5-F75400450AC0}"/>
              </a:ext>
            </a:extLst>
          </p:cNvPr>
          <p:cNvPicPr>
            <a:picLocks noChangeAspect="1"/>
          </p:cNvPicPr>
          <p:nvPr/>
        </p:nvPicPr>
        <p:blipFill>
          <a:blip r:embed="rId2"/>
          <a:stretch>
            <a:fillRect/>
          </a:stretch>
        </p:blipFill>
        <p:spPr>
          <a:xfrm>
            <a:off x="721359" y="6176804"/>
            <a:ext cx="2181225" cy="485775"/>
          </a:xfrm>
          <a:prstGeom prst="rect">
            <a:avLst/>
          </a:prstGeom>
        </p:spPr>
      </p:pic>
    </p:spTree>
    <p:extLst>
      <p:ext uri="{BB962C8B-B14F-4D97-AF65-F5344CB8AC3E}">
        <p14:creationId xmlns:p14="http://schemas.microsoft.com/office/powerpoint/2010/main" val="4807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1000"/>
                                        <p:tgtEl>
                                          <p:spTgt spid="2">
                                            <p:txEl>
                                              <p:pRg st="2" end="2"/>
                                            </p:txEl>
                                          </p:spTgt>
                                        </p:tgtEl>
                                      </p:cBhvr>
                                    </p:animEffect>
                                    <p:anim calcmode="lin" valueType="num">
                                      <p:cBhvr>
                                        <p:cTn id="2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1000"/>
                                        <p:tgtEl>
                                          <p:spTgt spid="2">
                                            <p:txEl>
                                              <p:pRg st="3" end="3"/>
                                            </p:txEl>
                                          </p:spTgt>
                                        </p:tgtEl>
                                      </p:cBhvr>
                                    </p:animEffect>
                                    <p:anim calcmode="lin" valueType="num">
                                      <p:cBhvr>
                                        <p:cTn id="3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fade">
                                      <p:cBhvr>
                                        <p:cTn id="42" dur="1000"/>
                                        <p:tgtEl>
                                          <p:spTgt spid="2">
                                            <p:txEl>
                                              <p:pRg st="4" end="4"/>
                                            </p:txEl>
                                          </p:spTgt>
                                        </p:tgtEl>
                                      </p:cBhvr>
                                    </p:animEffect>
                                    <p:anim calcmode="lin" valueType="num">
                                      <p:cBhvr>
                                        <p:cTn id="4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5" end="5"/>
                                            </p:txEl>
                                          </p:spTgt>
                                        </p:tgtEl>
                                        <p:attrNameLst>
                                          <p:attrName>style.visibility</p:attrName>
                                        </p:attrNameLst>
                                      </p:cBhvr>
                                      <p:to>
                                        <p:strVal val="visible"/>
                                      </p:to>
                                    </p:set>
                                    <p:animEffect transition="in" filter="fade">
                                      <p:cBhvr>
                                        <p:cTn id="49" dur="1000"/>
                                        <p:tgtEl>
                                          <p:spTgt spid="2">
                                            <p:txEl>
                                              <p:pRg st="5" end="5"/>
                                            </p:txEl>
                                          </p:spTgt>
                                        </p:tgtEl>
                                      </p:cBhvr>
                                    </p:animEffect>
                                    <p:anim calcmode="lin" valueType="num">
                                      <p:cBhvr>
                                        <p:cTn id="5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C27C4-3E14-490A-B132-CBBEDA1E905A}"/>
              </a:ext>
            </a:extLst>
          </p:cNvPr>
          <p:cNvPicPr>
            <a:picLocks noChangeAspect="1"/>
          </p:cNvPicPr>
          <p:nvPr/>
        </p:nvPicPr>
        <p:blipFill>
          <a:blip r:embed="rId3"/>
          <a:stretch>
            <a:fillRect/>
          </a:stretch>
        </p:blipFill>
        <p:spPr>
          <a:xfrm>
            <a:off x="467359" y="6410461"/>
            <a:ext cx="3706253" cy="296092"/>
          </a:xfrm>
          <a:prstGeom prst="rect">
            <a:avLst/>
          </a:prstGeom>
        </p:spPr>
      </p:pic>
      <p:pic>
        <p:nvPicPr>
          <p:cNvPr id="2" name="Picture 1">
            <a:extLst>
              <a:ext uri="{FF2B5EF4-FFF2-40B4-BE49-F238E27FC236}">
                <a16:creationId xmlns:a16="http://schemas.microsoft.com/office/drawing/2014/main" id="{F1FC3E39-8C60-4F64-9838-2A683F25B8C4}"/>
              </a:ext>
            </a:extLst>
          </p:cNvPr>
          <p:cNvPicPr>
            <a:picLocks noChangeAspect="1"/>
          </p:cNvPicPr>
          <p:nvPr/>
        </p:nvPicPr>
        <p:blipFill>
          <a:blip r:embed="rId4"/>
          <a:stretch>
            <a:fillRect/>
          </a:stretch>
        </p:blipFill>
        <p:spPr>
          <a:xfrm flipH="1">
            <a:off x="50800" y="3820160"/>
            <a:ext cx="1727200" cy="3010024"/>
          </a:xfrm>
          <a:prstGeom prst="rect">
            <a:avLst/>
          </a:prstGeom>
        </p:spPr>
      </p:pic>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660399" y="430567"/>
            <a:ext cx="5306291" cy="847817"/>
          </a:xfrm>
        </p:spPr>
        <p:txBody>
          <a:bodyPr>
            <a:normAutofit/>
          </a:bodyPr>
          <a:lstStyle/>
          <a:p>
            <a:r>
              <a:rPr lang="en-US" dirty="0"/>
              <a:t>Technology Used</a:t>
            </a:r>
          </a:p>
        </p:txBody>
      </p:sp>
      <p:sp>
        <p:nvSpPr>
          <p:cNvPr id="3" name="Rectangle 1">
            <a:extLst>
              <a:ext uri="{FF2B5EF4-FFF2-40B4-BE49-F238E27FC236}">
                <a16:creationId xmlns:a16="http://schemas.microsoft.com/office/drawing/2014/main" id="{8692B9AC-945F-CCE0-27D4-66C79B1F9018}"/>
              </a:ext>
            </a:extLst>
          </p:cNvPr>
          <p:cNvSpPr>
            <a:spLocks noGrp="1" noChangeArrowheads="1"/>
          </p:cNvSpPr>
          <p:nvPr>
            <p:ph type="body" sz="quarter" idx="12"/>
          </p:nvPr>
        </p:nvSpPr>
        <p:spPr bwMode="auto">
          <a:xfrm>
            <a:off x="914400" y="1214305"/>
            <a:ext cx="1072223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Python</a:t>
            </a:r>
            <a:r>
              <a:rPr kumimoji="0" lang="en-US" altLang="en-US" sz="1800" b="0" i="0" u="none" strike="noStrike" cap="none" normalizeH="0" baseline="0" dirty="0">
                <a:ln>
                  <a:noFill/>
                </a:ln>
                <a:solidFill>
                  <a:schemeClr val="tx1"/>
                </a:solidFill>
                <a:effectLst/>
                <a:latin typeface="Arial" panose="020B0604020202020204" pitchFamily="34" charset="0"/>
              </a:rPr>
              <a:t> – for data cleaning, preprocessing, and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Pandas &amp; NumPy</a:t>
            </a:r>
            <a:r>
              <a:rPr kumimoji="0" lang="en-US" altLang="en-US" sz="1800" b="0" i="0" u="none" strike="noStrike" cap="none" normalizeH="0" baseline="0" dirty="0">
                <a:ln>
                  <a:noFill/>
                </a:ln>
                <a:solidFill>
                  <a:schemeClr val="tx1"/>
                </a:solidFill>
                <a:effectLst/>
                <a:latin typeface="Arial" panose="020B0604020202020204" pitchFamily="34" charset="0"/>
              </a:rPr>
              <a:t> – for data manipulation and numerical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Matplotlib &amp; Seaborn</a:t>
            </a:r>
            <a:r>
              <a:rPr kumimoji="0" lang="en-US" altLang="en-US" sz="1800" b="0" i="0" u="none" strike="noStrike" cap="none" normalizeH="0" baseline="0" dirty="0">
                <a:ln>
                  <a:noFill/>
                </a:ln>
                <a:solidFill>
                  <a:schemeClr val="tx1"/>
                </a:solidFill>
                <a:effectLst/>
                <a:latin typeface="Arial" panose="020B0604020202020204" pitchFamily="34" charset="0"/>
              </a:rPr>
              <a:t> – for data visualization and trend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Scikit-learn</a:t>
            </a:r>
            <a:r>
              <a:rPr kumimoji="0" lang="en-US" altLang="en-US" sz="1800" b="0" i="0" u="none" strike="noStrike" cap="none" normalizeH="0" baseline="0" dirty="0">
                <a:ln>
                  <a:noFill/>
                </a:ln>
                <a:solidFill>
                  <a:schemeClr val="tx1"/>
                </a:solidFill>
                <a:effectLst/>
                <a:latin typeface="Arial" panose="020B0604020202020204" pitchFamily="34" charset="0"/>
              </a:rPr>
              <a:t> (optional) – for any predictive modeling or pattern detection.</a:t>
            </a:r>
          </a:p>
          <a:p>
            <a:pPr marL="0" lvl="0" indent="0" defTabSz="914400" eaLnBrk="0" fontAlgn="base" hangingPunct="0">
              <a:lnSpc>
                <a:spcPct val="100000"/>
              </a:lnSpc>
              <a:spcBef>
                <a:spcPct val="0"/>
              </a:spcBef>
              <a:spcAft>
                <a:spcPct val="0"/>
              </a:spcAft>
              <a:buClrTx/>
              <a:buSzTx/>
              <a:buFontTx/>
              <a:buChar char="•"/>
            </a:pPr>
            <a:r>
              <a:rPr lang="en-US" sz="1800" b="1" dirty="0">
                <a:solidFill>
                  <a:schemeClr val="tx1">
                    <a:lumMod val="95000"/>
                    <a:lumOff val="5000"/>
                  </a:schemeClr>
                </a:solidFill>
              </a:rPr>
              <a:t>Google </a:t>
            </a:r>
            <a:r>
              <a:rPr lang="en-US" sz="1800" b="1" dirty="0" err="1">
                <a:solidFill>
                  <a:schemeClr val="tx1">
                    <a:lumMod val="95000"/>
                    <a:lumOff val="5000"/>
                  </a:schemeClr>
                </a:solidFill>
              </a:rPr>
              <a:t>Colab</a:t>
            </a:r>
            <a:r>
              <a:rPr lang="en-US" sz="1800" b="1" dirty="0">
                <a:solidFill>
                  <a:schemeClr val="tx1">
                    <a:lumMod val="95000"/>
                    <a:lumOff val="5000"/>
                  </a:schemeClr>
                </a:solidFill>
              </a:rPr>
              <a:t> </a:t>
            </a:r>
            <a:r>
              <a:rPr lang="en-US" sz="1800" dirty="0">
                <a:solidFill>
                  <a:schemeClr val="tx1">
                    <a:lumMod val="95000"/>
                    <a:lumOff val="5000"/>
                  </a:schemeClr>
                </a:solidFill>
              </a:rPr>
              <a:t>– cloud-based Python environment for coding, analysis, and visualization without local setup.</a:t>
            </a:r>
            <a:endParaRPr kumimoji="0" lang="en-US" altLang="en-US" sz="1800" i="0" u="none" strike="noStrike" cap="none" normalizeH="0" baseline="0" dirty="0">
              <a:ln>
                <a:noFill/>
              </a:ln>
              <a:solidFill>
                <a:schemeClr val="tx1">
                  <a:lumMod val="95000"/>
                  <a:lumOff val="5000"/>
                </a:schemeClr>
              </a:solidFill>
              <a:effectLst/>
              <a:latin typeface="Arial" panose="020B0604020202020204" pitchFamily="34" charset="0"/>
            </a:endParaRPr>
          </a:p>
        </p:txBody>
      </p:sp>
    </p:spTree>
    <p:extLst>
      <p:ext uri="{BB962C8B-B14F-4D97-AF65-F5344CB8AC3E}">
        <p14:creationId xmlns:p14="http://schemas.microsoft.com/office/powerpoint/2010/main" val="134190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B0C869-7C5C-4070-BD4D-F3FC2DA8F301}"/>
              </a:ext>
            </a:extLst>
          </p:cNvPr>
          <p:cNvPicPr>
            <a:picLocks noChangeAspect="1"/>
          </p:cNvPicPr>
          <p:nvPr/>
        </p:nvPicPr>
        <p:blipFill rotWithShape="1">
          <a:blip r:embed="rId4"/>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AFE3A2AF-177E-45E6-A191-0F8523DB7FFA}"/>
              </a:ext>
            </a:extLst>
          </p:cNvPr>
          <p:cNvSpPr>
            <a:spLocks noGrp="1"/>
          </p:cNvSpPr>
          <p:nvPr>
            <p:ph type="title"/>
          </p:nvPr>
        </p:nvSpPr>
        <p:spPr>
          <a:xfrm>
            <a:off x="675957" y="370589"/>
            <a:ext cx="2981643" cy="830997"/>
          </a:xfrm>
        </p:spPr>
        <p:txBody>
          <a:bodyPr>
            <a:normAutofit/>
          </a:bodyPr>
          <a:lstStyle/>
          <a:p>
            <a:r>
              <a:rPr lang="en-GB" dirty="0"/>
              <a:t>RESULTS1 </a:t>
            </a:r>
            <a:endParaRPr lang="en-IN" dirty="0"/>
          </a:p>
        </p:txBody>
      </p:sp>
      <p:sp>
        <p:nvSpPr>
          <p:cNvPr id="7" name="Text Placeholder 30">
            <a:extLst>
              <a:ext uri="{FF2B5EF4-FFF2-40B4-BE49-F238E27FC236}">
                <a16:creationId xmlns:a16="http://schemas.microsoft.com/office/drawing/2014/main" id="{372426BE-BEE7-4A6D-BCD2-059615BBCE25}"/>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E61E227A-5883-4C77-B25A-46A22FFDF41F}"/>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9" name="Title 3">
            <a:extLst>
              <a:ext uri="{FF2B5EF4-FFF2-40B4-BE49-F238E27FC236}">
                <a16:creationId xmlns:a16="http://schemas.microsoft.com/office/drawing/2014/main" id="{E25373E9-1A26-4A40-9897-E42DE485D8E3}"/>
              </a:ext>
            </a:extLst>
          </p:cNvPr>
          <p:cNvSpPr txBox="1">
            <a:spLocks/>
          </p:cNvSpPr>
          <p:nvPr/>
        </p:nvSpPr>
        <p:spPr>
          <a:xfrm>
            <a:off x="422959" y="5737443"/>
            <a:ext cx="2981643" cy="83099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 </a:t>
            </a:r>
            <a:endParaRPr lang="en-IN" b="0" u="sng" dirty="0">
              <a:solidFill>
                <a:srgbClr val="0070C0"/>
              </a:solidFill>
            </a:endParaRPr>
          </a:p>
        </p:txBody>
      </p:sp>
      <p:sp>
        <p:nvSpPr>
          <p:cNvPr id="10" name="Text Placeholder 1">
            <a:extLst>
              <a:ext uri="{FF2B5EF4-FFF2-40B4-BE49-F238E27FC236}">
                <a16:creationId xmlns:a16="http://schemas.microsoft.com/office/drawing/2014/main" id="{B19D8AC7-3787-4ADB-9212-0808F015C2DD}"/>
              </a:ext>
            </a:extLst>
          </p:cNvPr>
          <p:cNvSpPr>
            <a:spLocks noGrp="1"/>
          </p:cNvSpPr>
          <p:nvPr>
            <p:ph type="body" sz="quarter" idx="12"/>
          </p:nvPr>
        </p:nvSpPr>
        <p:spPr>
          <a:xfrm>
            <a:off x="807164" y="1431693"/>
            <a:ext cx="4275138" cy="477520"/>
          </a:xfrm>
        </p:spPr>
        <p:txBody>
          <a:bodyPr>
            <a:normAutofit fontScale="77500" lnSpcReduction="20000"/>
          </a:bodyPr>
          <a:lstStyle/>
          <a:p>
            <a:pPr marL="0" indent="0">
              <a:buNone/>
            </a:pPr>
            <a:r>
              <a:rPr lang="en-US" dirty="0"/>
              <a:t>[Add screen shots of your code or Chart(s) ]</a:t>
            </a:r>
            <a:endParaRPr lang="en-IN" dirty="0"/>
          </a:p>
        </p:txBody>
      </p:sp>
      <p:pic>
        <p:nvPicPr>
          <p:cNvPr id="3" name="Screen Recording 2025-09-28 143807 (1)">
            <a:hlinkClick r:id="" action="ppaction://media"/>
            <a:extLst>
              <a:ext uri="{FF2B5EF4-FFF2-40B4-BE49-F238E27FC236}">
                <a16:creationId xmlns:a16="http://schemas.microsoft.com/office/drawing/2014/main" id="{B96F7D17-ECBE-BEB1-26B6-96A6251A1D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70817"/>
            <a:ext cx="12192000" cy="5854700"/>
          </a:xfrm>
          <a:prstGeom prst="rect">
            <a:avLst/>
          </a:prstGeom>
        </p:spPr>
      </p:pic>
    </p:spTree>
    <p:extLst>
      <p:ext uri="{BB962C8B-B14F-4D97-AF65-F5344CB8AC3E}">
        <p14:creationId xmlns:p14="http://schemas.microsoft.com/office/powerpoint/2010/main" val="10862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1000"/>
                                        <p:tgtEl>
                                          <p:spTgt spid="10">
                                            <p:txEl>
                                              <p:pRg st="0" end="0"/>
                                            </p:txEl>
                                          </p:spTgt>
                                        </p:tgtEl>
                                      </p:cBhvr>
                                    </p:animEffect>
                                    <p:anim calcmode="lin" valueType="num">
                                      <p:cBhvr>
                                        <p:cTn id="2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17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3"/>
                </p:tgtEl>
              </p:cMediaNode>
            </p:video>
            <p:seq concurrent="1" nextAc="seek">
              <p:cTn id="36" restart="whenNotActive" fill="hold" evtFilter="cancelBubble" nodeType="interactiveSeq">
                <p:stCondLst>
                  <p:cond evt="onClick" delay="0">
                    <p:tgtEl>
                      <p:spTgt spid="3"/>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p:bldP spid="7" grpId="0"/>
      <p:bldP spid="8" grpId="0"/>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61F40-61F5-A9E4-2028-61D27EB38D0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0F1862-D4F3-D9EB-176E-2E2938531BAC}"/>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723A3B93-82D2-A57B-4898-3D9B0C72DC7D}"/>
              </a:ext>
            </a:extLst>
          </p:cNvPr>
          <p:cNvSpPr>
            <a:spLocks noGrp="1"/>
          </p:cNvSpPr>
          <p:nvPr>
            <p:ph type="title"/>
          </p:nvPr>
        </p:nvSpPr>
        <p:spPr>
          <a:xfrm>
            <a:off x="675957" y="370589"/>
            <a:ext cx="2981643" cy="830997"/>
          </a:xfrm>
        </p:spPr>
        <p:txBody>
          <a:bodyPr>
            <a:normAutofit/>
          </a:bodyPr>
          <a:lstStyle/>
          <a:p>
            <a:r>
              <a:rPr lang="en-GB" dirty="0"/>
              <a:t>RESULTS2</a:t>
            </a:r>
            <a:endParaRPr lang="en-IN" dirty="0"/>
          </a:p>
        </p:txBody>
      </p:sp>
      <p:sp>
        <p:nvSpPr>
          <p:cNvPr id="7" name="Text Placeholder 30">
            <a:extLst>
              <a:ext uri="{FF2B5EF4-FFF2-40B4-BE49-F238E27FC236}">
                <a16:creationId xmlns:a16="http://schemas.microsoft.com/office/drawing/2014/main" id="{F4C0E530-3AAB-E420-2061-2352FB4AEFBB}"/>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83F5036B-907B-9AB7-BC47-C7C142E40FA7}"/>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10" name="Text Placeholder 1">
            <a:extLst>
              <a:ext uri="{FF2B5EF4-FFF2-40B4-BE49-F238E27FC236}">
                <a16:creationId xmlns:a16="http://schemas.microsoft.com/office/drawing/2014/main" id="{91963C39-9433-02BA-5A2B-62380BFD21C5}"/>
              </a:ext>
            </a:extLst>
          </p:cNvPr>
          <p:cNvSpPr>
            <a:spLocks noGrp="1"/>
          </p:cNvSpPr>
          <p:nvPr>
            <p:ph type="body" sz="quarter" idx="12"/>
          </p:nvPr>
        </p:nvSpPr>
        <p:spPr>
          <a:xfrm>
            <a:off x="807164" y="1431693"/>
            <a:ext cx="4275138" cy="477520"/>
          </a:xfrm>
        </p:spPr>
        <p:txBody>
          <a:bodyPr>
            <a:normAutofit fontScale="77500" lnSpcReduction="20000"/>
          </a:bodyPr>
          <a:lstStyle/>
          <a:p>
            <a:pPr marL="0" indent="0">
              <a:buNone/>
            </a:pPr>
            <a:r>
              <a:rPr lang="en-US" dirty="0"/>
              <a:t>[Add screen shots of your code or Chart(s) ]</a:t>
            </a:r>
            <a:endParaRPr lang="en-IN" dirty="0"/>
          </a:p>
        </p:txBody>
      </p:sp>
      <p:pic>
        <p:nvPicPr>
          <p:cNvPr id="3" name="Picture 2">
            <a:extLst>
              <a:ext uri="{FF2B5EF4-FFF2-40B4-BE49-F238E27FC236}">
                <a16:creationId xmlns:a16="http://schemas.microsoft.com/office/drawing/2014/main" id="{8ADAED80-161E-61D5-3008-A942AE6E507C}"/>
              </a:ext>
            </a:extLst>
          </p:cNvPr>
          <p:cNvPicPr>
            <a:picLocks noChangeAspect="1"/>
          </p:cNvPicPr>
          <p:nvPr/>
        </p:nvPicPr>
        <p:blipFill>
          <a:blip r:embed="rId3"/>
          <a:stretch>
            <a:fillRect/>
          </a:stretch>
        </p:blipFill>
        <p:spPr>
          <a:xfrm>
            <a:off x="394580" y="1201586"/>
            <a:ext cx="10306174" cy="5366854"/>
          </a:xfrm>
          <a:prstGeom prst="rect">
            <a:avLst/>
          </a:prstGeom>
        </p:spPr>
      </p:pic>
    </p:spTree>
    <p:extLst>
      <p:ext uri="{BB962C8B-B14F-4D97-AF65-F5344CB8AC3E}">
        <p14:creationId xmlns:p14="http://schemas.microsoft.com/office/powerpoint/2010/main" val="3908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1000"/>
                                        <p:tgtEl>
                                          <p:spTgt spid="10">
                                            <p:txEl>
                                              <p:pRg st="0" end="0"/>
                                            </p:txEl>
                                          </p:spTgt>
                                        </p:tgtEl>
                                      </p:cBhvr>
                                    </p:animEffect>
                                    <p:anim calcmode="lin" valueType="num">
                                      <p:cBhvr>
                                        <p:cTn id="2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024A6-C6F7-0E13-B5FE-E6A5870DA15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6194CC-45AC-6391-C127-232D7FE17E83}"/>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D2560D1A-A584-25F8-1F57-468796F22888}"/>
              </a:ext>
            </a:extLst>
          </p:cNvPr>
          <p:cNvSpPr>
            <a:spLocks noGrp="1"/>
          </p:cNvSpPr>
          <p:nvPr>
            <p:ph type="title"/>
          </p:nvPr>
        </p:nvSpPr>
        <p:spPr>
          <a:xfrm>
            <a:off x="675957" y="370589"/>
            <a:ext cx="2981643" cy="830997"/>
          </a:xfrm>
        </p:spPr>
        <p:txBody>
          <a:bodyPr>
            <a:normAutofit/>
          </a:bodyPr>
          <a:lstStyle/>
          <a:p>
            <a:r>
              <a:rPr lang="en-GB" dirty="0"/>
              <a:t>RESULTS3 </a:t>
            </a:r>
            <a:endParaRPr lang="en-IN" dirty="0"/>
          </a:p>
        </p:txBody>
      </p:sp>
      <p:sp>
        <p:nvSpPr>
          <p:cNvPr id="7" name="Text Placeholder 30">
            <a:extLst>
              <a:ext uri="{FF2B5EF4-FFF2-40B4-BE49-F238E27FC236}">
                <a16:creationId xmlns:a16="http://schemas.microsoft.com/office/drawing/2014/main" id="{BBD379B3-43F5-BB42-D7EF-5C1FA28E50DF}"/>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1E0D8247-EFB8-6C04-BBBF-310CEEF88E4A}"/>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10" name="Text Placeholder 1">
            <a:extLst>
              <a:ext uri="{FF2B5EF4-FFF2-40B4-BE49-F238E27FC236}">
                <a16:creationId xmlns:a16="http://schemas.microsoft.com/office/drawing/2014/main" id="{F6B14C4F-1746-A8AB-D262-5A993160F568}"/>
              </a:ext>
            </a:extLst>
          </p:cNvPr>
          <p:cNvSpPr>
            <a:spLocks noGrp="1"/>
          </p:cNvSpPr>
          <p:nvPr>
            <p:ph type="body" sz="quarter" idx="12"/>
          </p:nvPr>
        </p:nvSpPr>
        <p:spPr>
          <a:xfrm>
            <a:off x="807164" y="1431693"/>
            <a:ext cx="4275138" cy="477520"/>
          </a:xfrm>
        </p:spPr>
        <p:txBody>
          <a:bodyPr>
            <a:normAutofit fontScale="77500" lnSpcReduction="20000"/>
          </a:bodyPr>
          <a:lstStyle/>
          <a:p>
            <a:pPr marL="0" indent="0">
              <a:buNone/>
            </a:pPr>
            <a:r>
              <a:rPr lang="en-US" dirty="0"/>
              <a:t>[Add screen shots of your code or Chart(s) ]</a:t>
            </a:r>
            <a:endParaRPr lang="en-IN" dirty="0"/>
          </a:p>
        </p:txBody>
      </p:sp>
      <p:pic>
        <p:nvPicPr>
          <p:cNvPr id="3" name="Picture 2">
            <a:extLst>
              <a:ext uri="{FF2B5EF4-FFF2-40B4-BE49-F238E27FC236}">
                <a16:creationId xmlns:a16="http://schemas.microsoft.com/office/drawing/2014/main" id="{0B3ABB3B-1B84-CB4A-C1C1-003921048179}"/>
              </a:ext>
            </a:extLst>
          </p:cNvPr>
          <p:cNvPicPr>
            <a:picLocks noChangeAspect="1"/>
          </p:cNvPicPr>
          <p:nvPr/>
        </p:nvPicPr>
        <p:blipFill>
          <a:blip r:embed="rId3"/>
          <a:stretch>
            <a:fillRect/>
          </a:stretch>
        </p:blipFill>
        <p:spPr>
          <a:xfrm>
            <a:off x="486196" y="1201586"/>
            <a:ext cx="10389013" cy="5550508"/>
          </a:xfrm>
          <a:prstGeom prst="rect">
            <a:avLst/>
          </a:prstGeom>
        </p:spPr>
      </p:pic>
    </p:spTree>
    <p:extLst>
      <p:ext uri="{BB962C8B-B14F-4D97-AF65-F5344CB8AC3E}">
        <p14:creationId xmlns:p14="http://schemas.microsoft.com/office/powerpoint/2010/main" val="34984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1000"/>
                                        <p:tgtEl>
                                          <p:spTgt spid="10">
                                            <p:txEl>
                                              <p:pRg st="0" end="0"/>
                                            </p:txEl>
                                          </p:spTgt>
                                        </p:tgtEl>
                                      </p:cBhvr>
                                    </p:animEffect>
                                    <p:anim calcmode="lin" valueType="num">
                                      <p:cBhvr>
                                        <p:cTn id="2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2DEC47-E320-6A59-5B6D-6F68F26A6EB0}"/>
              </a:ext>
            </a:extLst>
          </p:cNvPr>
          <p:cNvSpPr>
            <a:spLocks noGrp="1"/>
          </p:cNvSpPr>
          <p:nvPr>
            <p:ph type="title"/>
          </p:nvPr>
        </p:nvSpPr>
        <p:spPr>
          <a:xfrm>
            <a:off x="660400" y="282699"/>
            <a:ext cx="4275138" cy="830997"/>
          </a:xfrm>
        </p:spPr>
        <p:txBody>
          <a:bodyPr/>
          <a:lstStyle/>
          <a:p>
            <a:r>
              <a:rPr lang="en-US" dirty="0"/>
              <a:t>Result 4</a:t>
            </a:r>
            <a:endParaRPr lang="en-IN" dirty="0"/>
          </a:p>
        </p:txBody>
      </p:sp>
      <p:pic>
        <p:nvPicPr>
          <p:cNvPr id="8" name="Picture 7">
            <a:extLst>
              <a:ext uri="{FF2B5EF4-FFF2-40B4-BE49-F238E27FC236}">
                <a16:creationId xmlns:a16="http://schemas.microsoft.com/office/drawing/2014/main" id="{DB9C78EC-294A-7746-BC82-A1A6A3F06789}"/>
              </a:ext>
            </a:extLst>
          </p:cNvPr>
          <p:cNvPicPr>
            <a:picLocks noChangeAspect="1"/>
          </p:cNvPicPr>
          <p:nvPr/>
        </p:nvPicPr>
        <p:blipFill>
          <a:blip r:embed="rId2"/>
          <a:stretch>
            <a:fillRect/>
          </a:stretch>
        </p:blipFill>
        <p:spPr>
          <a:xfrm>
            <a:off x="371150" y="1113696"/>
            <a:ext cx="10086442" cy="5595014"/>
          </a:xfrm>
          <a:prstGeom prst="rect">
            <a:avLst/>
          </a:prstGeom>
        </p:spPr>
      </p:pic>
    </p:spTree>
    <p:extLst>
      <p:ext uri="{BB962C8B-B14F-4D97-AF65-F5344CB8AC3E}">
        <p14:creationId xmlns:p14="http://schemas.microsoft.com/office/powerpoint/2010/main" val="5034396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600</TotalTime>
  <Words>585</Words>
  <Application>Microsoft Office PowerPoint</Application>
  <PresentationFormat>Widescreen</PresentationFormat>
  <Paragraphs>44</Paragraphs>
  <Slides>13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Trebuchet MS</vt:lpstr>
      <vt:lpstr>Wingdings</vt:lpstr>
      <vt:lpstr>Wingdings 3</vt:lpstr>
      <vt:lpstr>Facet</vt:lpstr>
      <vt:lpstr>Project Title -AIRBNB HOTEL BOOKING ANALYSIS </vt:lpstr>
      <vt:lpstr>PROBLEM  STATEMENT</vt:lpstr>
      <vt:lpstr>Project Description </vt:lpstr>
      <vt:lpstr>WHO ARE THE END USERS?</vt:lpstr>
      <vt:lpstr>Technology Used</vt:lpstr>
      <vt:lpstr>RESULTS1 </vt:lpstr>
      <vt:lpstr>RESULTS2</vt:lpstr>
      <vt:lpstr>RESULTS3 </vt:lpstr>
      <vt:lpstr>Result 4</vt:lpstr>
      <vt:lpstr>GitHub repository </vt:lpstr>
      <vt:lpstr>Getting started with Basics of Python Certificate  </vt:lpstr>
      <vt:lpstr>Data Visualization Certificate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MASKED HUNTERS</dc:title>
  <dc:creator>surya</dc:creator>
  <cp:lastModifiedBy>surya omar</cp:lastModifiedBy>
  <cp:revision>109</cp:revision>
  <dcterms:created xsi:type="dcterms:W3CDTF">2021-07-11T13:13:15Z</dcterms:created>
  <dcterms:modified xsi:type="dcterms:W3CDTF">2025-09-28T11:02:35Z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